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75" r:id="rId5"/>
    <p:sldId id="276" r:id="rId6"/>
    <p:sldId id="277" r:id="rId7"/>
    <p:sldId id="262" r:id="rId8"/>
    <p:sldId id="260" r:id="rId9"/>
    <p:sldId id="263" r:id="rId10"/>
    <p:sldId id="261" r:id="rId11"/>
    <p:sldId id="264" r:id="rId12"/>
    <p:sldId id="259" r:id="rId13"/>
    <p:sldId id="258" r:id="rId14"/>
    <p:sldId id="271" r:id="rId15"/>
    <p:sldId id="265" r:id="rId16"/>
    <p:sldId id="269" r:id="rId17"/>
    <p:sldId id="268" r:id="rId18"/>
    <p:sldId id="266" r:id="rId19"/>
    <p:sldId id="270" r:id="rId20"/>
    <p:sldId id="272" r:id="rId21"/>
    <p:sldId id="273" r:id="rId22"/>
    <p:sldId id="278" r:id="rId23"/>
    <p:sldId id="280" r:id="rId24"/>
    <p:sldId id="281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5556A-2A1B-4C47-A0C8-8AB397EB9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D968-5FA2-4CD6-A1FA-208C8455C5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8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4534-FE05-4E88-9D2D-064000B89A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9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8848B-CAA2-4149-B007-8A4372E14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A6738-072C-45BE-A1FF-CA9EA09BA3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3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4FE9-521B-4947-8443-DDC51C471E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8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3049-42DF-45E3-8371-8F7F1011F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1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53B4-7FC1-4338-9C71-0403028D97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4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00732-6C02-4841-AD49-4A8796FCF2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4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A6A01-D925-4D25-97F8-E35BC897B2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A690-A0AE-4D79-8F09-425304412D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6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411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0360-0AC1-42CE-B62E-38D72BCAAB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7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8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AD89F-CA44-432F-A6A1-5372DEABCACB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E13E-4A40-4822-82E8-00B73852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3EDFE-32B3-4C88-82A4-95D6EEA54A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8" descr="logo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0"/>
            <a:ext cx="2362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6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CISN</a:t>
            </a:r>
            <a:br>
              <a:rPr lang="en-US" dirty="0" smtClean="0"/>
            </a:br>
            <a:r>
              <a:rPr lang="en-US" dirty="0" smtClean="0"/>
              <a:t>Operations and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Oppenheimer</a:t>
            </a:r>
          </a:p>
          <a:p>
            <a:r>
              <a:rPr lang="en-US" dirty="0" smtClean="0"/>
              <a:t>USGS </a:t>
            </a:r>
          </a:p>
          <a:p>
            <a:r>
              <a:rPr lang="en-US" dirty="0" smtClean="0"/>
              <a:t>Menlo Park,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USGS NSMP (NP) - 414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CICESE (BC) - 23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21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UCSD  Anza (AZ) - 29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 DWR (WR) - 15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PG&amp;E (PG) - 29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UNR (NN) - 72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LBL/Calpine (BG) - 32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70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 Array (TA) - 8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UW (UW) - 4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939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Total – 2475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(available via KML)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What is the CISN?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The California Integrated Seismic Network is a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collaborative</a:t>
            </a:r>
            <a:r>
              <a:rPr lang="en-US" altLang="en-US" sz="2800" dirty="0" smtClean="0">
                <a:latin typeface="Calibri" panose="020F0502020204030204" pitchFamily="34" charset="0"/>
              </a:rPr>
              <a:t> effort, founded in 2000, to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integrate</a:t>
            </a:r>
            <a:r>
              <a:rPr lang="en-US" altLang="en-US" sz="2800" dirty="0" smtClean="0">
                <a:latin typeface="Calibri" panose="020F0502020204030204" pitchFamily="34" charset="0"/>
              </a:rPr>
              <a:t> existing, separate California earthquake monitoring networks into a single seismic monitoring system.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The CISN provides the organizational framework to coordinate these earthquake-monitoring operations.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The CISN constitutes the California region within Advanced National Seismic System (ANSS). </a:t>
            </a:r>
          </a:p>
        </p:txBody>
      </p:sp>
    </p:spTree>
    <p:extLst>
      <p:ext uri="{BB962C8B-B14F-4D97-AF65-F5344CB8AC3E}">
        <p14:creationId xmlns:p14="http://schemas.microsoft.com/office/powerpoint/2010/main" val="212936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Earthquake reporting and review</a:t>
            </a:r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Magnitudes</a:t>
            </a:r>
          </a:p>
          <a:p>
            <a:pPr lvl="1"/>
            <a:r>
              <a:rPr lang="en-US" dirty="0" smtClean="0"/>
              <a:t>Moment tensors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irst-motion mechanisms</a:t>
            </a:r>
          </a:p>
          <a:p>
            <a:pPr lvl="1"/>
            <a:r>
              <a:rPr lang="en-US" dirty="0" smtClean="0"/>
              <a:t>ShakeMaps</a:t>
            </a:r>
          </a:p>
          <a:p>
            <a:pPr lvl="1"/>
            <a:r>
              <a:rPr lang="en-US" dirty="0" smtClean="0"/>
              <a:t>COSMOS V0-V3</a:t>
            </a:r>
          </a:p>
          <a:p>
            <a:pPr lvl="1"/>
            <a:r>
              <a:rPr lang="en-US" dirty="0" smtClean="0"/>
              <a:t>Aftershock probabilities</a:t>
            </a:r>
          </a:p>
          <a:p>
            <a:pPr lvl="1"/>
            <a:r>
              <a:rPr lang="en-US" dirty="0" smtClean="0"/>
              <a:t>Double Difference locations</a:t>
            </a:r>
          </a:p>
          <a:p>
            <a:pPr lvl="1"/>
            <a:r>
              <a:rPr lang="en-US" dirty="0" smtClean="0"/>
              <a:t>CISN Display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AQMS</a:t>
            </a:r>
          </a:p>
          <a:p>
            <a:pPr lvl="1"/>
            <a:r>
              <a:rPr lang="en-US" dirty="0" smtClean="0"/>
              <a:t>Earthworm</a:t>
            </a:r>
          </a:p>
          <a:p>
            <a:pPr lvl="1"/>
            <a:r>
              <a:rPr lang="en-US" dirty="0" smtClean="0"/>
              <a:t>Metadata management</a:t>
            </a:r>
          </a:p>
          <a:p>
            <a:pPr lvl="1"/>
            <a:r>
              <a:rPr lang="en-US" dirty="0" smtClean="0"/>
              <a:t>EEW</a:t>
            </a:r>
          </a:p>
          <a:p>
            <a:pPr lvl="1"/>
            <a:r>
              <a:rPr lang="en-US" dirty="0" smtClean="0"/>
              <a:t>NetQuakes/NetWorm</a:t>
            </a:r>
          </a:p>
          <a:p>
            <a:r>
              <a:rPr lang="en-US" dirty="0" smtClean="0"/>
              <a:t>Archiving</a:t>
            </a:r>
          </a:p>
          <a:p>
            <a:pPr lvl="1"/>
            <a:r>
              <a:rPr lang="en-US" dirty="0" smtClean="0"/>
              <a:t>Event and Continuous waveforms</a:t>
            </a:r>
          </a:p>
          <a:p>
            <a:pPr lvl="1"/>
            <a:r>
              <a:rPr lang="en-US" dirty="0" smtClean="0"/>
              <a:t>Earthquake catalog</a:t>
            </a:r>
          </a:p>
          <a:p>
            <a:pPr lvl="1"/>
            <a:r>
              <a:rPr lang="en-US" dirty="0" smtClean="0"/>
              <a:t>COSMOS products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http://strongmotioncenter.org/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22006" cy="553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1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http://www.ncedc.org/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644384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http://www.data.scec.org/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68" y="1143000"/>
            <a:ext cx="574403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0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http://earthquake.usgs.gov/earthquakes/map/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1143000"/>
            <a:ext cx="902001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ComCat</a:t>
            </a:r>
            <a:endParaRPr lang="en-US" sz="32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68444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4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72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Who is the CISN?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 smtClean="0">
                <a:latin typeface="Calibri" panose="020F0502020204030204" pitchFamily="34" charset="0"/>
              </a:rPr>
              <a:t>Core members</a:t>
            </a:r>
            <a:r>
              <a:rPr lang="en-US" altLang="en-US" sz="2800" dirty="0" smtClean="0">
                <a:latin typeface="Calibri" panose="020F0502020204030204" pitchFamily="34" charset="0"/>
              </a:rPr>
              <a:t> have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primary</a:t>
            </a:r>
            <a:r>
              <a:rPr lang="en-US" altLang="en-US" sz="2800" dirty="0" smtClean="0">
                <a:latin typeface="Calibri" panose="020F0502020204030204" pitchFamily="34" charset="0"/>
              </a:rPr>
              <a:t> responsibility for the recording and monitoring of earthquakes and the creation of CISN products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California Geological Survey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U.C. Berkeley Seismological Laboratory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Caltech Seismological Laboratory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Menlo Park USGS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Pasadena USGS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anose="020F0502020204030204" pitchFamily="34" charset="0"/>
              </a:rPr>
              <a:t>USGS National Strong Motion Project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Managed through the PMG</a:t>
            </a:r>
          </a:p>
        </p:txBody>
      </p:sp>
    </p:spTree>
    <p:extLst>
      <p:ext uri="{BB962C8B-B14F-4D97-AF65-F5344CB8AC3E}">
        <p14:creationId xmlns:p14="http://schemas.microsoft.com/office/powerpoint/2010/main" val="784970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Who is the CISN?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30480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UC Santa Barbara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UC San Diego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University of Nevada Reno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CA Department of Water Resources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124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30480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CICESE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Lawrence Berkeley National Labs/Calpine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PG&amp;E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</a:rPr>
              <a:t>US Array/TA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University of Washington</a:t>
            </a:r>
          </a:p>
          <a:p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47713" y="1895475"/>
            <a:ext cx="8382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Participating members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contribute to CISN activities through data exchange.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3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>
                <a:latin typeface="Calibri" panose="020F0502020204030204" pitchFamily="34" charset="0"/>
              </a:rPr>
              <a:t>CISN Goals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Operate a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reliable</a:t>
            </a:r>
            <a:r>
              <a:rPr lang="en-US" altLang="en-US" sz="2800" dirty="0" smtClean="0">
                <a:latin typeface="Calibri" panose="020F0502020204030204" pitchFamily="34" charset="0"/>
              </a:rPr>
              <a:t> and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robust</a:t>
            </a:r>
            <a:r>
              <a:rPr lang="en-US" altLang="en-US" sz="2800" dirty="0" smtClean="0">
                <a:latin typeface="Calibri" panose="020F0502020204030204" pitchFamily="34" charset="0"/>
              </a:rPr>
              <a:t> statewide system to record earthquake ground motions over the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relevant range of frequencies and shaking levels</a:t>
            </a:r>
            <a:r>
              <a:rPr lang="en-US" altLang="en-US" sz="28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Distribute information about earthquakes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rapidly</a:t>
            </a:r>
            <a:r>
              <a:rPr lang="en-US" altLang="en-US" sz="2800" dirty="0" smtClean="0">
                <a:latin typeface="Calibri" panose="020F0502020204030204" pitchFamily="34" charset="0"/>
              </a:rPr>
              <a:t> after their occurrence for emergency response and public information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</a:rPr>
              <a:t>Create an </a:t>
            </a:r>
            <a:r>
              <a:rPr lang="en-US" altLang="en-US" sz="2800" i="1" dirty="0" smtClean="0">
                <a:latin typeface="Calibri" panose="020F0502020204030204" pitchFamily="34" charset="0"/>
              </a:rPr>
              <a:t>easily accessible archive</a:t>
            </a:r>
            <a:r>
              <a:rPr lang="en-US" altLang="en-US" sz="2800" dirty="0" smtClean="0">
                <a:latin typeface="Calibri" panose="020F0502020204030204" pitchFamily="34" charset="0"/>
              </a:rPr>
              <a:t> of California earthquake data for engineering and seismological research, including waveform data and derived products </a:t>
            </a:r>
          </a:p>
        </p:txBody>
      </p:sp>
    </p:spTree>
    <p:extLst>
      <p:ext uri="{BB962C8B-B14F-4D97-AF65-F5344CB8AC3E}">
        <p14:creationId xmlns:p14="http://schemas.microsoft.com/office/powerpoint/2010/main" val="397072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237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Caltech/USGS (CI) - 417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0"/>
            <a:ext cx="2161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UC Berkeley (BK) - 50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USGS NCSN (NC) - 519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11"/>
            <a:ext cx="9144000" cy="6595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CGS (CE) - 864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364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Default Design</vt:lpstr>
      <vt:lpstr>Overview of CISN Operations and Products</vt:lpstr>
      <vt:lpstr>What is the CISN?</vt:lpstr>
      <vt:lpstr>Who is the CISN?</vt:lpstr>
      <vt:lpstr>Who is the CISN?</vt:lpstr>
      <vt:lpstr>CISN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Products</vt:lpstr>
      <vt:lpstr>http://strongmotioncenter.org/</vt:lpstr>
      <vt:lpstr>http://www.ncedc.org/</vt:lpstr>
      <vt:lpstr>http://www.data.scec.org/</vt:lpstr>
      <vt:lpstr>http://earthquake.usgs.gov/earthquakes/map/</vt:lpstr>
      <vt:lpstr>ComCat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Oppenheimer, David H.</dc:creator>
  <cp:lastModifiedBy>Oppenheimer, David H.</cp:lastModifiedBy>
  <cp:revision>18</cp:revision>
  <dcterms:created xsi:type="dcterms:W3CDTF">2014-08-22T16:50:57Z</dcterms:created>
  <dcterms:modified xsi:type="dcterms:W3CDTF">2014-10-10T01:01:46Z</dcterms:modified>
</cp:coreProperties>
</file>